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4"/>
  </p:sldMasterIdLst>
  <p:sldIdLst>
    <p:sldId id="256" r:id="rId5"/>
    <p:sldId id="261" r:id="rId6"/>
    <p:sldId id="264" r:id="rId7"/>
    <p:sldId id="263" r:id="rId8"/>
    <p:sldId id="262" r:id="rId9"/>
    <p:sldId id="257" r:id="rId10"/>
    <p:sldId id="258" r:id="rId11"/>
    <p:sldId id="259" r:id="rId12"/>
    <p:sldId id="260"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B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en Mendel - ten Napel" userId="9947d365-22db-42f5-837e-85330c9d8db0" providerId="ADAL" clId="{7E2E0EC3-6742-464A-87E7-C31BA2D9CE4D}"/>
    <pc:docChg chg="custSel addSld modSld">
      <pc:chgData name="Regien Mendel - ten Napel" userId="9947d365-22db-42f5-837e-85330c9d8db0" providerId="ADAL" clId="{7E2E0EC3-6742-464A-87E7-C31BA2D9CE4D}" dt="2022-01-23T15:07:09.831" v="819" actId="20577"/>
      <pc:docMkLst>
        <pc:docMk/>
      </pc:docMkLst>
      <pc:sldChg chg="addSp modSp">
        <pc:chgData name="Regien Mendel - ten Napel" userId="9947d365-22db-42f5-837e-85330c9d8db0" providerId="ADAL" clId="{7E2E0EC3-6742-464A-87E7-C31BA2D9CE4D}" dt="2022-01-23T15:06:06.338" v="605" actId="1076"/>
        <pc:sldMkLst>
          <pc:docMk/>
          <pc:sldMk cId="4104760232" sldId="265"/>
        </pc:sldMkLst>
        <pc:spChg chg="mod">
          <ac:chgData name="Regien Mendel - ten Napel" userId="9947d365-22db-42f5-837e-85330c9d8db0" providerId="ADAL" clId="{7E2E0EC3-6742-464A-87E7-C31BA2D9CE4D}" dt="2022-01-23T15:06:06.338" v="605" actId="1076"/>
          <ac:spMkLst>
            <pc:docMk/>
            <pc:sldMk cId="4104760232" sldId="265"/>
            <ac:spMk id="2" creationId="{CABF3B57-0372-4C20-9EB9-0BD683F7748C}"/>
          </ac:spMkLst>
        </pc:spChg>
        <pc:spChg chg="mod">
          <ac:chgData name="Regien Mendel - ten Napel" userId="9947d365-22db-42f5-837e-85330c9d8db0" providerId="ADAL" clId="{7E2E0EC3-6742-464A-87E7-C31BA2D9CE4D}" dt="2022-01-23T15:05:54.744" v="604" actId="27636"/>
          <ac:spMkLst>
            <pc:docMk/>
            <pc:sldMk cId="4104760232" sldId="265"/>
            <ac:spMk id="3" creationId="{5B0A23DC-0C69-43E1-94B2-2845E0F620DD}"/>
          </ac:spMkLst>
        </pc:spChg>
        <pc:picChg chg="add mod">
          <ac:chgData name="Regien Mendel - ten Napel" userId="9947d365-22db-42f5-837e-85330c9d8db0" providerId="ADAL" clId="{7E2E0EC3-6742-464A-87E7-C31BA2D9CE4D}" dt="2022-01-23T15:05:44.193" v="602" actId="1076"/>
          <ac:picMkLst>
            <pc:docMk/>
            <pc:sldMk cId="4104760232" sldId="265"/>
            <ac:picMk id="4" creationId="{D078B933-D4DF-4006-AB5B-9DC4D1DBF604}"/>
          </ac:picMkLst>
        </pc:picChg>
      </pc:sldChg>
      <pc:sldChg chg="modSp add">
        <pc:chgData name="Regien Mendel - ten Napel" userId="9947d365-22db-42f5-837e-85330c9d8db0" providerId="ADAL" clId="{7E2E0EC3-6742-464A-87E7-C31BA2D9CE4D}" dt="2022-01-23T15:07:09.831" v="819" actId="20577"/>
        <pc:sldMkLst>
          <pc:docMk/>
          <pc:sldMk cId="3117718972" sldId="266"/>
        </pc:sldMkLst>
        <pc:spChg chg="mod">
          <ac:chgData name="Regien Mendel - ten Napel" userId="9947d365-22db-42f5-837e-85330c9d8db0" providerId="ADAL" clId="{7E2E0EC3-6742-464A-87E7-C31BA2D9CE4D}" dt="2022-01-23T15:06:26.256" v="651" actId="20577"/>
          <ac:spMkLst>
            <pc:docMk/>
            <pc:sldMk cId="3117718972" sldId="266"/>
            <ac:spMk id="2" creationId="{091224ED-25C0-48FF-A131-95370B78E60B}"/>
          </ac:spMkLst>
        </pc:spChg>
        <pc:spChg chg="mod">
          <ac:chgData name="Regien Mendel - ten Napel" userId="9947d365-22db-42f5-837e-85330c9d8db0" providerId="ADAL" clId="{7E2E0EC3-6742-464A-87E7-C31BA2D9CE4D}" dt="2022-01-23T15:07:09.831" v="819" actId="20577"/>
          <ac:spMkLst>
            <pc:docMk/>
            <pc:sldMk cId="3117718972" sldId="266"/>
            <ac:spMk id="3" creationId="{719002B4-FDBE-4A8F-AF78-F89A1263164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27904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266607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216071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351006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7" name="Date Placeholder 6"/>
          <p:cNvSpPr>
            <a:spLocks noGrp="1"/>
          </p:cNvSpPr>
          <p:nvPr>
            <p:ph type="dt" sz="half" idx="10"/>
          </p:nvPr>
        </p:nvSpPr>
        <p:spPr/>
        <p:txBody>
          <a:bodyPr/>
          <a:lstStyle/>
          <a:p>
            <a:fld id="{1160EA64-D806-43AC-9DF2-F8C432F32B4C}" type="datetimeFigureOut">
              <a:rPr lang="en-US" smtClean="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99053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1/23/2022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234709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7" name="Date Placeholder 6"/>
          <p:cNvSpPr>
            <a:spLocks noGrp="1"/>
          </p:cNvSpPr>
          <p:nvPr>
            <p:ph type="dt" sz="half" idx="10"/>
          </p:nvPr>
        </p:nvSpPr>
        <p:spPr/>
        <p:txBody>
          <a:bodyPr/>
          <a:lstStyle/>
          <a:p>
            <a:fld id="{4F7D4976-E339-4826-83B7-FBD03F55ECF8}" type="datetimeFigureOut">
              <a:rPr lang="en-US" smtClean="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‹nr.›</a:t>
            </a:fld>
            <a:endParaRPr lang="en-US" dirty="0"/>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19501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185419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317883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Date Placeholder 8"/>
          <p:cNvSpPr>
            <a:spLocks noGrp="1"/>
          </p:cNvSpPr>
          <p:nvPr>
            <p:ph type="dt" sz="half" idx="10"/>
          </p:nvPr>
        </p:nvSpPr>
        <p:spPr/>
        <p:txBody>
          <a:bodyPr/>
          <a:lstStyle/>
          <a:p>
            <a:fld id="{D1BE4249-C0D0-4B06-8692-E8BB871AF643}" type="datetimeFigureOut">
              <a:rPr lang="en-US" smtClean="0"/>
              <a:t>1/23/2022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189265603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1/23/2022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367667700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1/23/2022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178146286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jellinek.nl/preventie/horeca/horecatrainingen/iva-curs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6B8FB-8D72-4A63-8871-C5738C2690C6}"/>
              </a:ext>
            </a:extLst>
          </p:cNvPr>
          <p:cNvSpPr>
            <a:spLocks noGrp="1"/>
          </p:cNvSpPr>
          <p:nvPr>
            <p:ph type="ctrTitle"/>
          </p:nvPr>
        </p:nvSpPr>
        <p:spPr/>
        <p:txBody>
          <a:bodyPr/>
          <a:lstStyle/>
          <a:p>
            <a:r>
              <a:rPr lang="nl-NL" dirty="0"/>
              <a:t>Drank en horecawet</a:t>
            </a:r>
          </a:p>
        </p:txBody>
      </p:sp>
      <p:sp>
        <p:nvSpPr>
          <p:cNvPr id="3" name="Ondertitel 2">
            <a:extLst>
              <a:ext uri="{FF2B5EF4-FFF2-40B4-BE49-F238E27FC236}">
                <a16:creationId xmlns:a16="http://schemas.microsoft.com/office/drawing/2014/main" id="{2A97A7C2-4AB4-48CE-92E9-77F6A3696785}"/>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75208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F3B57-0372-4C20-9EB9-0BD683F7748C}"/>
              </a:ext>
            </a:extLst>
          </p:cNvPr>
          <p:cNvSpPr>
            <a:spLocks noGrp="1"/>
          </p:cNvSpPr>
          <p:nvPr>
            <p:ph type="title"/>
          </p:nvPr>
        </p:nvSpPr>
        <p:spPr>
          <a:xfrm>
            <a:off x="2231136" y="514118"/>
            <a:ext cx="7729728" cy="1188720"/>
          </a:xfrm>
        </p:spPr>
        <p:txBody>
          <a:bodyPr>
            <a:normAutofit/>
          </a:bodyPr>
          <a:lstStyle/>
          <a:p>
            <a:r>
              <a:rPr lang="nl-NL" dirty="0"/>
              <a:t>Foodtrends 2022</a:t>
            </a:r>
          </a:p>
        </p:txBody>
      </p:sp>
      <p:sp>
        <p:nvSpPr>
          <p:cNvPr id="3" name="Tijdelijke aanduiding voor inhoud 2">
            <a:extLst>
              <a:ext uri="{FF2B5EF4-FFF2-40B4-BE49-F238E27FC236}">
                <a16:creationId xmlns:a16="http://schemas.microsoft.com/office/drawing/2014/main" id="{5B0A23DC-0C69-43E1-94B2-2845E0F620DD}"/>
              </a:ext>
            </a:extLst>
          </p:cNvPr>
          <p:cNvSpPr>
            <a:spLocks noGrp="1"/>
          </p:cNvSpPr>
          <p:nvPr>
            <p:ph idx="1"/>
          </p:nvPr>
        </p:nvSpPr>
        <p:spPr>
          <a:xfrm>
            <a:off x="1391478" y="2358888"/>
            <a:ext cx="8569386" cy="3534420"/>
          </a:xfrm>
        </p:spPr>
        <p:txBody>
          <a:bodyPr>
            <a:normAutofit fontScale="40000" lnSpcReduction="20000"/>
          </a:bodyPr>
          <a:lstStyle/>
          <a:p>
            <a:pPr marL="0" indent="0">
              <a:buNone/>
            </a:pPr>
            <a:endParaRPr lang="nl-NL" dirty="0"/>
          </a:p>
          <a:p>
            <a:pPr marL="0" indent="0">
              <a:buNone/>
            </a:pPr>
            <a:r>
              <a:rPr lang="nl-NL" sz="3400" dirty="0" err="1"/>
              <a:t>Klimaatpositiviteit</a:t>
            </a:r>
            <a:r>
              <a:rPr lang="nl-NL" sz="3400" dirty="0"/>
              <a:t> </a:t>
            </a:r>
            <a:r>
              <a:rPr lang="nl-NL" sz="3400" dirty="0">
                <a:sym typeface="Wingdings" panose="05000000000000000000" pitchFamily="2" charset="2"/>
              </a:rPr>
              <a:t> wat is goed voor mens en milieu</a:t>
            </a:r>
          </a:p>
          <a:p>
            <a:pPr marL="0" indent="0">
              <a:buNone/>
            </a:pPr>
            <a:endParaRPr lang="nl-NL" sz="3400" dirty="0">
              <a:sym typeface="Wingdings" panose="05000000000000000000" pitchFamily="2" charset="2"/>
            </a:endParaRPr>
          </a:p>
          <a:p>
            <a:pPr marL="0" indent="0">
              <a:buNone/>
            </a:pPr>
            <a:r>
              <a:rPr lang="nl-NL" sz="3400" dirty="0" err="1">
                <a:sym typeface="Wingdings" panose="05000000000000000000" pitchFamily="2" charset="2"/>
              </a:rPr>
              <a:t>Local</a:t>
            </a:r>
            <a:r>
              <a:rPr lang="nl-NL" sz="3400" dirty="0">
                <a:sym typeface="Wingdings" panose="05000000000000000000" pitchFamily="2" charset="2"/>
              </a:rPr>
              <a:t> </a:t>
            </a:r>
            <a:r>
              <a:rPr lang="nl-NL" sz="3400" dirty="0" err="1">
                <a:sym typeface="Wingdings" panose="05000000000000000000" pitchFamily="2" charset="2"/>
              </a:rPr>
              <a:t>heroes</a:t>
            </a:r>
            <a:r>
              <a:rPr lang="nl-NL" sz="3400" dirty="0">
                <a:sym typeface="Wingdings" panose="05000000000000000000" pitchFamily="2" charset="2"/>
              </a:rPr>
              <a:t>  koop lokaal</a:t>
            </a:r>
          </a:p>
          <a:p>
            <a:pPr marL="0" indent="0">
              <a:buNone/>
            </a:pPr>
            <a:endParaRPr lang="nl-NL" sz="3400" dirty="0">
              <a:sym typeface="Wingdings" panose="05000000000000000000" pitchFamily="2" charset="2"/>
            </a:endParaRPr>
          </a:p>
          <a:p>
            <a:pPr marL="0" indent="0">
              <a:buNone/>
            </a:pPr>
            <a:r>
              <a:rPr lang="nl-NL" sz="3400" dirty="0">
                <a:sym typeface="Wingdings" panose="05000000000000000000" pitchFamily="2" charset="2"/>
              </a:rPr>
              <a:t>Exotisch maar lokaal  klimaatverandering  meer exoten vanuit Nederland (</a:t>
            </a:r>
            <a:r>
              <a:rPr lang="nl-NL" sz="3400" dirty="0" err="1">
                <a:sym typeface="Wingdings" panose="05000000000000000000" pitchFamily="2" charset="2"/>
              </a:rPr>
              <a:t>bananan</a:t>
            </a:r>
            <a:r>
              <a:rPr lang="nl-NL" sz="3400" dirty="0">
                <a:sym typeface="Wingdings" panose="05000000000000000000" pitchFamily="2" charset="2"/>
              </a:rPr>
              <a:t>, soja)</a:t>
            </a:r>
          </a:p>
          <a:p>
            <a:pPr marL="0" indent="0">
              <a:buNone/>
            </a:pPr>
            <a:endParaRPr lang="nl-NL" sz="3400" dirty="0">
              <a:sym typeface="Wingdings" panose="05000000000000000000" pitchFamily="2" charset="2"/>
            </a:endParaRPr>
          </a:p>
          <a:p>
            <a:pPr marL="0" indent="0">
              <a:buNone/>
            </a:pPr>
            <a:r>
              <a:rPr lang="nl-NL" sz="3400" dirty="0">
                <a:sym typeface="Wingdings" panose="05000000000000000000" pitchFamily="2" charset="2"/>
              </a:rPr>
              <a:t>Biologisch</a:t>
            </a:r>
          </a:p>
          <a:p>
            <a:pPr marL="0" indent="0">
              <a:buNone/>
            </a:pPr>
            <a:endParaRPr lang="nl-NL" sz="3400" dirty="0">
              <a:sym typeface="Wingdings" panose="05000000000000000000" pitchFamily="2" charset="2"/>
            </a:endParaRPr>
          </a:p>
          <a:p>
            <a:pPr marL="0" indent="0">
              <a:buNone/>
            </a:pPr>
            <a:r>
              <a:rPr lang="nl-NL" sz="3400" dirty="0">
                <a:sym typeface="Wingdings" panose="05000000000000000000" pitchFamily="2" charset="2"/>
              </a:rPr>
              <a:t>Veganisten blijft groeien</a:t>
            </a:r>
          </a:p>
          <a:p>
            <a:pPr marL="0" indent="0">
              <a:buNone/>
            </a:pPr>
            <a:endParaRPr lang="nl-NL" sz="3400" dirty="0">
              <a:sym typeface="Wingdings" panose="05000000000000000000" pitchFamily="2" charset="2"/>
            </a:endParaRPr>
          </a:p>
          <a:p>
            <a:pPr marL="0" indent="0">
              <a:buNone/>
            </a:pPr>
            <a:r>
              <a:rPr lang="nl-NL" sz="3400" dirty="0">
                <a:sym typeface="Wingdings" panose="05000000000000000000" pitchFamily="2" charset="2"/>
              </a:rPr>
              <a:t>Suikervrij</a:t>
            </a:r>
            <a:endParaRPr lang="nl-NL" sz="3400" dirty="0"/>
          </a:p>
        </p:txBody>
      </p:sp>
      <p:pic>
        <p:nvPicPr>
          <p:cNvPr id="4" name="Afbeelding 3">
            <a:extLst>
              <a:ext uri="{FF2B5EF4-FFF2-40B4-BE49-F238E27FC236}">
                <a16:creationId xmlns:a16="http://schemas.microsoft.com/office/drawing/2014/main" id="{D078B933-D4DF-4006-AB5B-9DC4D1DBF604}"/>
              </a:ext>
            </a:extLst>
          </p:cNvPr>
          <p:cNvPicPr>
            <a:picLocks noChangeAspect="1"/>
          </p:cNvPicPr>
          <p:nvPr/>
        </p:nvPicPr>
        <p:blipFill>
          <a:blip r:embed="rId2"/>
          <a:stretch>
            <a:fillRect/>
          </a:stretch>
        </p:blipFill>
        <p:spPr>
          <a:xfrm>
            <a:off x="6626087" y="4118965"/>
            <a:ext cx="5271466" cy="2635733"/>
          </a:xfrm>
          <a:prstGeom prst="rect">
            <a:avLst/>
          </a:prstGeom>
        </p:spPr>
      </p:pic>
    </p:spTree>
    <p:extLst>
      <p:ext uri="{BB962C8B-B14F-4D97-AF65-F5344CB8AC3E}">
        <p14:creationId xmlns:p14="http://schemas.microsoft.com/office/powerpoint/2010/main" val="410476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224ED-25C0-48FF-A131-95370B78E60B}"/>
              </a:ext>
            </a:extLst>
          </p:cNvPr>
          <p:cNvSpPr>
            <a:spLocks noGrp="1"/>
          </p:cNvSpPr>
          <p:nvPr>
            <p:ph type="title"/>
          </p:nvPr>
        </p:nvSpPr>
        <p:spPr/>
        <p:txBody>
          <a:bodyPr/>
          <a:lstStyle/>
          <a:p>
            <a:r>
              <a:rPr lang="nl-NL" dirty="0"/>
              <a:t>Hoe speelt jouw bedrijf hierop in?</a:t>
            </a:r>
          </a:p>
        </p:txBody>
      </p:sp>
      <p:sp>
        <p:nvSpPr>
          <p:cNvPr id="3" name="Tijdelijke aanduiding voor tekst 2">
            <a:extLst>
              <a:ext uri="{FF2B5EF4-FFF2-40B4-BE49-F238E27FC236}">
                <a16:creationId xmlns:a16="http://schemas.microsoft.com/office/drawing/2014/main" id="{719002B4-FDBE-4A8F-AF78-F89A1263164F}"/>
              </a:ext>
            </a:extLst>
          </p:cNvPr>
          <p:cNvSpPr>
            <a:spLocks noGrp="1"/>
          </p:cNvSpPr>
          <p:nvPr>
            <p:ph type="body" idx="1"/>
          </p:nvPr>
        </p:nvSpPr>
        <p:spPr/>
        <p:txBody>
          <a:bodyPr/>
          <a:lstStyle/>
          <a:p>
            <a:r>
              <a:rPr lang="nl-NL" dirty="0"/>
              <a:t>Kijk aankomende week binnen jouw bedrijf en fotografeer alles wat te maken heeft met de opkomende trends.</a:t>
            </a:r>
          </a:p>
        </p:txBody>
      </p:sp>
    </p:spTree>
    <p:extLst>
      <p:ext uri="{BB962C8B-B14F-4D97-AF65-F5344CB8AC3E}">
        <p14:creationId xmlns:p14="http://schemas.microsoft.com/office/powerpoint/2010/main" val="311771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B9CB515-28F1-46B5-9217-40974F7DD142}"/>
              </a:ext>
            </a:extLst>
          </p:cNvPr>
          <p:cNvPicPr>
            <a:picLocks noChangeAspect="1"/>
          </p:cNvPicPr>
          <p:nvPr/>
        </p:nvPicPr>
        <p:blipFill>
          <a:blip r:embed="rId2"/>
          <a:stretch>
            <a:fillRect/>
          </a:stretch>
        </p:blipFill>
        <p:spPr>
          <a:xfrm>
            <a:off x="950662" y="0"/>
            <a:ext cx="10290675" cy="6858000"/>
          </a:xfrm>
          <a:prstGeom prst="rect">
            <a:avLst/>
          </a:prstGeom>
        </p:spPr>
      </p:pic>
    </p:spTree>
    <p:extLst>
      <p:ext uri="{BB962C8B-B14F-4D97-AF65-F5344CB8AC3E}">
        <p14:creationId xmlns:p14="http://schemas.microsoft.com/office/powerpoint/2010/main" val="133049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DBC2C-6A21-4109-8E90-ED96184C5B52}"/>
              </a:ext>
            </a:extLst>
          </p:cNvPr>
          <p:cNvSpPr>
            <a:spLocks noGrp="1"/>
          </p:cNvSpPr>
          <p:nvPr>
            <p:ph type="title"/>
          </p:nvPr>
        </p:nvSpPr>
        <p:spPr/>
        <p:txBody>
          <a:bodyPr>
            <a:normAutofit fontScale="90000"/>
          </a:bodyPr>
          <a:lstStyle/>
          <a:p>
            <a:r>
              <a:rPr lang="nl-NL" dirty="0"/>
              <a:t>Een restaurant is een toegevoegde waarde in een tuincentrum.</a:t>
            </a:r>
          </a:p>
        </p:txBody>
      </p:sp>
    </p:spTree>
    <p:extLst>
      <p:ext uri="{BB962C8B-B14F-4D97-AF65-F5344CB8AC3E}">
        <p14:creationId xmlns:p14="http://schemas.microsoft.com/office/powerpoint/2010/main" val="47232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ABBB47-6B0A-4D19-B35D-C8309139551B}"/>
              </a:ext>
            </a:extLst>
          </p:cNvPr>
          <p:cNvSpPr>
            <a:spLocks noGrp="1"/>
          </p:cNvSpPr>
          <p:nvPr>
            <p:ph type="title"/>
          </p:nvPr>
        </p:nvSpPr>
        <p:spPr/>
        <p:txBody>
          <a:bodyPr/>
          <a:lstStyle/>
          <a:p>
            <a:r>
              <a:rPr lang="nl-NL" dirty="0"/>
              <a:t>Wat vindt jij?</a:t>
            </a:r>
          </a:p>
        </p:txBody>
      </p:sp>
      <p:pic>
        <p:nvPicPr>
          <p:cNvPr id="4" name="Afbeelding 3">
            <a:extLst>
              <a:ext uri="{FF2B5EF4-FFF2-40B4-BE49-F238E27FC236}">
                <a16:creationId xmlns:a16="http://schemas.microsoft.com/office/drawing/2014/main" id="{C987A806-02B5-45AA-8A50-85EADB79B8F9}"/>
              </a:ext>
            </a:extLst>
          </p:cNvPr>
          <p:cNvPicPr>
            <a:picLocks noChangeAspect="1"/>
          </p:cNvPicPr>
          <p:nvPr/>
        </p:nvPicPr>
        <p:blipFill>
          <a:blip r:embed="rId2"/>
          <a:stretch>
            <a:fillRect/>
          </a:stretch>
        </p:blipFill>
        <p:spPr>
          <a:xfrm>
            <a:off x="2215559" y="4383104"/>
            <a:ext cx="7760881" cy="1219306"/>
          </a:xfrm>
          <a:prstGeom prst="rect">
            <a:avLst/>
          </a:prstGeom>
        </p:spPr>
      </p:pic>
    </p:spTree>
    <p:extLst>
      <p:ext uri="{BB962C8B-B14F-4D97-AF65-F5344CB8AC3E}">
        <p14:creationId xmlns:p14="http://schemas.microsoft.com/office/powerpoint/2010/main" val="378697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CFBE2-91AF-4F23-8047-229758BC123F}"/>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id="{E1DC3055-73AD-4021-80BE-1894C2AEC958}"/>
              </a:ext>
            </a:extLst>
          </p:cNvPr>
          <p:cNvPicPr>
            <a:picLocks noChangeAspect="1"/>
          </p:cNvPicPr>
          <p:nvPr/>
        </p:nvPicPr>
        <p:blipFill>
          <a:blip r:embed="rId2"/>
          <a:stretch>
            <a:fillRect/>
          </a:stretch>
        </p:blipFill>
        <p:spPr>
          <a:xfrm>
            <a:off x="1314036" y="335959"/>
            <a:ext cx="9221442" cy="6522041"/>
          </a:xfrm>
          <a:prstGeom prst="rect">
            <a:avLst/>
          </a:prstGeom>
        </p:spPr>
      </p:pic>
    </p:spTree>
    <p:extLst>
      <p:ext uri="{BB962C8B-B14F-4D97-AF65-F5344CB8AC3E}">
        <p14:creationId xmlns:p14="http://schemas.microsoft.com/office/powerpoint/2010/main" val="219679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4CF57-F543-4084-A479-1084816A9024}"/>
              </a:ext>
            </a:extLst>
          </p:cNvPr>
          <p:cNvSpPr>
            <a:spLocks noGrp="1"/>
          </p:cNvSpPr>
          <p:nvPr>
            <p:ph type="title"/>
          </p:nvPr>
        </p:nvSpPr>
        <p:spPr/>
        <p:txBody>
          <a:bodyPr/>
          <a:lstStyle/>
          <a:p>
            <a:r>
              <a:rPr lang="nl-NL" dirty="0"/>
              <a:t>Wat is de drank en horecawet?</a:t>
            </a:r>
          </a:p>
        </p:txBody>
      </p:sp>
      <p:sp>
        <p:nvSpPr>
          <p:cNvPr id="3" name="Tijdelijke aanduiding voor inhoud 2">
            <a:extLst>
              <a:ext uri="{FF2B5EF4-FFF2-40B4-BE49-F238E27FC236}">
                <a16:creationId xmlns:a16="http://schemas.microsoft.com/office/drawing/2014/main" id="{2B1772B1-65D1-45A6-9442-4C6F7F108D85}"/>
              </a:ext>
            </a:extLst>
          </p:cNvPr>
          <p:cNvSpPr>
            <a:spLocks noGrp="1"/>
          </p:cNvSpPr>
          <p:nvPr>
            <p:ph idx="1"/>
          </p:nvPr>
        </p:nvSpPr>
        <p:spPr/>
        <p:txBody>
          <a:bodyPr/>
          <a:lstStyle/>
          <a:p>
            <a:r>
              <a:rPr lang="nl-NL" dirty="0"/>
              <a:t>De Drank- en Horecawet is bedoeld om de verkoop van alcohol op een verantwoorde manier te laten gebeuren. </a:t>
            </a:r>
          </a:p>
          <a:p>
            <a:endParaRPr lang="nl-NL" dirty="0"/>
          </a:p>
          <a:p>
            <a:r>
              <a:rPr lang="nl-NL" dirty="0"/>
              <a:t>De wet richt zich met name op de verkopers (verstrekkers) van alcohol in horeca (hotel, restaurant en café), sportkantines, slijterijen en winkels.</a:t>
            </a:r>
          </a:p>
          <a:p>
            <a:endParaRPr lang="nl-NL" dirty="0"/>
          </a:p>
          <a:p>
            <a:endParaRPr lang="nl-NL" dirty="0"/>
          </a:p>
        </p:txBody>
      </p:sp>
    </p:spTree>
    <p:extLst>
      <p:ext uri="{BB962C8B-B14F-4D97-AF65-F5344CB8AC3E}">
        <p14:creationId xmlns:p14="http://schemas.microsoft.com/office/powerpoint/2010/main" val="361842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F8A52-88EB-4768-83EA-493FB9F2649E}"/>
              </a:ext>
            </a:extLst>
          </p:cNvPr>
          <p:cNvSpPr>
            <a:spLocks noGrp="1"/>
          </p:cNvSpPr>
          <p:nvPr>
            <p:ph type="title"/>
          </p:nvPr>
        </p:nvSpPr>
        <p:spPr>
          <a:xfrm>
            <a:off x="2231136" y="302084"/>
            <a:ext cx="7729728" cy="1188720"/>
          </a:xfrm>
        </p:spPr>
        <p:txBody>
          <a:bodyPr/>
          <a:lstStyle/>
          <a:p>
            <a:r>
              <a:rPr lang="nl-NL" dirty="0"/>
              <a:t>Welke regels? </a:t>
            </a:r>
            <a:r>
              <a:rPr lang="nl-NL" sz="1400" dirty="0"/>
              <a:t>zijn van toepassing op ons?</a:t>
            </a:r>
            <a:endParaRPr lang="nl-NL" dirty="0"/>
          </a:p>
        </p:txBody>
      </p:sp>
      <p:sp>
        <p:nvSpPr>
          <p:cNvPr id="3" name="Tijdelijke aanduiding voor inhoud 2">
            <a:extLst>
              <a:ext uri="{FF2B5EF4-FFF2-40B4-BE49-F238E27FC236}">
                <a16:creationId xmlns:a16="http://schemas.microsoft.com/office/drawing/2014/main" id="{4423B071-2909-42FE-8109-C90A6978B583}"/>
              </a:ext>
            </a:extLst>
          </p:cNvPr>
          <p:cNvSpPr>
            <a:spLocks noGrp="1"/>
          </p:cNvSpPr>
          <p:nvPr>
            <p:ph idx="1"/>
          </p:nvPr>
        </p:nvSpPr>
        <p:spPr>
          <a:xfrm>
            <a:off x="1258957" y="1643270"/>
            <a:ext cx="9037982" cy="4912646"/>
          </a:xfrm>
        </p:spPr>
        <p:txBody>
          <a:bodyPr>
            <a:normAutofit fontScale="92500" lnSpcReduction="20000"/>
          </a:bodyPr>
          <a:lstStyle/>
          <a:p>
            <a:r>
              <a:rPr lang="nl-NL" dirty="0"/>
              <a:t>Per 1 januari 2014 mag aan jongeren onder de </a:t>
            </a:r>
            <a:r>
              <a:rPr lang="nl-NL" i="1" dirty="0"/>
              <a:t>18 jaar </a:t>
            </a:r>
            <a:r>
              <a:rPr lang="nl-NL" dirty="0"/>
              <a:t>geen alcohol verkocht worden.</a:t>
            </a:r>
          </a:p>
          <a:p>
            <a:endParaRPr lang="nl-NL" dirty="0"/>
          </a:p>
          <a:p>
            <a:r>
              <a:rPr lang="nl-NL" dirty="0"/>
              <a:t>Bij overtreden van de wet kan de burgemeester de vergunning van een horecagelegenheid of slijterij </a:t>
            </a:r>
            <a:r>
              <a:rPr lang="nl-NL" i="1" dirty="0"/>
              <a:t>schorsen</a:t>
            </a:r>
            <a:r>
              <a:rPr lang="nl-NL" dirty="0"/>
              <a:t>.</a:t>
            </a:r>
          </a:p>
          <a:p>
            <a:endParaRPr lang="nl-NL" dirty="0"/>
          </a:p>
          <a:p>
            <a:r>
              <a:rPr lang="nl-NL" dirty="0"/>
              <a:t>Bij supermarkten of andere detailhandelaren kan de gemeente het recht om alcohol te verkopen ontnemen (tot maximaal 12 weken) als blijkt dat zij binnen een jaar drie keer </a:t>
            </a:r>
            <a:r>
              <a:rPr lang="nl-NL" i="1" dirty="0"/>
              <a:t>(3-strikes out)</a:t>
            </a:r>
            <a:r>
              <a:rPr lang="nl-NL" dirty="0"/>
              <a:t> betrapt zijn op het verkopen van alcohol aan jongeren onder de 18 jaar.</a:t>
            </a:r>
          </a:p>
          <a:p>
            <a:r>
              <a:rPr lang="nl-NL" dirty="0"/>
              <a:t>Toelatings- en schenkverbod (niet doortappen).</a:t>
            </a:r>
          </a:p>
          <a:p>
            <a:endParaRPr lang="nl-NL" dirty="0"/>
          </a:p>
          <a:p>
            <a:r>
              <a:rPr lang="nl-NL" dirty="0"/>
              <a:t>In de commerciële horeca moet als de bar open is iemand aanwezig zijn die in het bezit is van dit diploma Sociale Hygiëne. Door dit diploma heeft de verkoper van alcohol kennis over alcohol en het verantwoord schenken daarvan. </a:t>
            </a:r>
          </a:p>
          <a:p>
            <a:endParaRPr lang="nl-NL" dirty="0"/>
          </a:p>
          <a:p>
            <a:r>
              <a:rPr lang="nl-NL" dirty="0"/>
              <a:t>Voor de niet-commerciële horeca (bars bij verenigingen, clubs, stichtingen) moet als de bar open is minimaal een ‘geïnstrueerde barvrijwilliger’ aanwezig te zijn. Een </a:t>
            </a:r>
            <a:r>
              <a:rPr lang="nl-NL" dirty="0" err="1"/>
              <a:t>barvrijwiliger</a:t>
            </a:r>
            <a:r>
              <a:rPr lang="nl-NL" dirty="0"/>
              <a:t> is geïnstrueerd als hij de cursus </a:t>
            </a:r>
            <a:r>
              <a:rPr lang="nl-NL" u="sng" dirty="0">
                <a:hlinkClick r:id="rId2"/>
              </a:rPr>
              <a:t>‘Instructie Verantwoord Alcoholgebruik’ (IVA)</a:t>
            </a:r>
            <a:r>
              <a:rPr lang="nl-NL" dirty="0"/>
              <a:t> gevolgd heeft. </a:t>
            </a:r>
          </a:p>
          <a:p>
            <a:endParaRPr lang="nl-NL" dirty="0"/>
          </a:p>
          <a:p>
            <a:endParaRPr lang="nl-NL" dirty="0"/>
          </a:p>
          <a:p>
            <a:endParaRPr lang="nl-NL" dirty="0"/>
          </a:p>
        </p:txBody>
      </p:sp>
    </p:spTree>
    <p:extLst>
      <p:ext uri="{BB962C8B-B14F-4D97-AF65-F5344CB8AC3E}">
        <p14:creationId xmlns:p14="http://schemas.microsoft.com/office/powerpoint/2010/main" val="224995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6C3C3-52C3-4F89-8219-E380A12B4636}"/>
              </a:ext>
            </a:extLst>
          </p:cNvPr>
          <p:cNvSpPr>
            <a:spLocks noGrp="1"/>
          </p:cNvSpPr>
          <p:nvPr>
            <p:ph type="title"/>
          </p:nvPr>
        </p:nvSpPr>
        <p:spPr/>
        <p:txBody>
          <a:bodyPr/>
          <a:lstStyle/>
          <a:p>
            <a:r>
              <a:rPr lang="nl-NL" dirty="0"/>
              <a:t>vervolg</a:t>
            </a:r>
          </a:p>
        </p:txBody>
      </p:sp>
      <p:sp>
        <p:nvSpPr>
          <p:cNvPr id="3" name="Tijdelijke aanduiding voor inhoud 2">
            <a:extLst>
              <a:ext uri="{FF2B5EF4-FFF2-40B4-BE49-F238E27FC236}">
                <a16:creationId xmlns:a16="http://schemas.microsoft.com/office/drawing/2014/main" id="{48E4A8D3-BFC8-406E-8F43-D5E09358894D}"/>
              </a:ext>
            </a:extLst>
          </p:cNvPr>
          <p:cNvSpPr>
            <a:spLocks noGrp="1"/>
          </p:cNvSpPr>
          <p:nvPr>
            <p:ph idx="1"/>
          </p:nvPr>
        </p:nvSpPr>
        <p:spPr>
          <a:xfrm>
            <a:off x="1908313" y="2638044"/>
            <a:ext cx="8052551" cy="3391695"/>
          </a:xfrm>
        </p:spPr>
        <p:txBody>
          <a:bodyPr/>
          <a:lstStyle/>
          <a:p>
            <a:r>
              <a:rPr lang="nl-NL" dirty="0"/>
              <a:t>Bij supermarkten of andere detailhandelaren kan de gemeente het recht om alcohol te verkopen ontnemen (tot maximaal 12 weken) als blijkt dat zij binnen een jaar drie keer </a:t>
            </a:r>
            <a:r>
              <a:rPr lang="nl-NL" i="1" dirty="0"/>
              <a:t>(3-strikes out)</a:t>
            </a:r>
            <a:r>
              <a:rPr lang="nl-NL" dirty="0"/>
              <a:t> betrapt zijn op het verkopen van alcohol aan jongeren onder de 18 jaar.</a:t>
            </a:r>
          </a:p>
          <a:p>
            <a:endParaRPr lang="nl-NL" dirty="0"/>
          </a:p>
        </p:txBody>
      </p:sp>
      <p:pic>
        <p:nvPicPr>
          <p:cNvPr id="4" name="Afbeelding 3">
            <a:extLst>
              <a:ext uri="{FF2B5EF4-FFF2-40B4-BE49-F238E27FC236}">
                <a16:creationId xmlns:a16="http://schemas.microsoft.com/office/drawing/2014/main" id="{5B1A6590-332F-4A0D-8AC1-93C1E6AFB2C1}"/>
              </a:ext>
            </a:extLst>
          </p:cNvPr>
          <p:cNvPicPr>
            <a:picLocks noChangeAspect="1"/>
          </p:cNvPicPr>
          <p:nvPr/>
        </p:nvPicPr>
        <p:blipFill rotWithShape="1">
          <a:blip r:embed="rId2"/>
          <a:srcRect l="17367" t="5925" r="16862" b="5925"/>
          <a:stretch/>
        </p:blipFill>
        <p:spPr>
          <a:xfrm>
            <a:off x="9607827" y="3429000"/>
            <a:ext cx="2199860" cy="3146731"/>
          </a:xfrm>
          <a:prstGeom prst="rect">
            <a:avLst/>
          </a:prstGeom>
        </p:spPr>
      </p:pic>
    </p:spTree>
    <p:extLst>
      <p:ext uri="{BB962C8B-B14F-4D97-AF65-F5344CB8AC3E}">
        <p14:creationId xmlns:p14="http://schemas.microsoft.com/office/powerpoint/2010/main" val="56366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37CB0E-D631-42BC-8958-8A71A5E8D02F}"/>
              </a:ext>
            </a:extLst>
          </p:cNvPr>
          <p:cNvSpPr>
            <a:spLocks noGrp="1"/>
          </p:cNvSpPr>
          <p:nvPr>
            <p:ph type="title"/>
          </p:nvPr>
        </p:nvSpPr>
        <p:spPr/>
        <p:txBody>
          <a:bodyPr/>
          <a:lstStyle/>
          <a:p>
            <a:r>
              <a:rPr lang="nl-NL" dirty="0"/>
              <a:t>Alcohol verkoop</a:t>
            </a:r>
          </a:p>
        </p:txBody>
      </p:sp>
      <p:sp>
        <p:nvSpPr>
          <p:cNvPr id="3" name="Tijdelijke aanduiding voor inhoud 2">
            <a:extLst>
              <a:ext uri="{FF2B5EF4-FFF2-40B4-BE49-F238E27FC236}">
                <a16:creationId xmlns:a16="http://schemas.microsoft.com/office/drawing/2014/main" id="{79391F7A-6D38-460E-9BFC-521E422DEAE5}"/>
              </a:ext>
            </a:extLst>
          </p:cNvPr>
          <p:cNvSpPr>
            <a:spLocks noGrp="1"/>
          </p:cNvSpPr>
          <p:nvPr>
            <p:ph idx="1"/>
          </p:nvPr>
        </p:nvSpPr>
        <p:spPr/>
        <p:txBody>
          <a:bodyPr/>
          <a:lstStyle/>
          <a:p>
            <a:r>
              <a:rPr lang="nl-NL" dirty="0"/>
              <a:t>Voor de </a:t>
            </a:r>
            <a:r>
              <a:rPr lang="nl-NL" b="1" dirty="0"/>
              <a:t>verkoop</a:t>
            </a:r>
            <a:r>
              <a:rPr lang="nl-NL" dirty="0"/>
              <a:t> van zwak-alcoholhoudende drank in gesloten verpakking, zoals bier en wijn in een supermarkt, snackbar, warenhuis of bezorgdienst heeft u geen </a:t>
            </a:r>
            <a:r>
              <a:rPr lang="nl-NL" b="1" dirty="0"/>
              <a:t>vergunning</a:t>
            </a:r>
            <a:r>
              <a:rPr lang="nl-NL" dirty="0"/>
              <a:t> nodig. </a:t>
            </a:r>
          </a:p>
          <a:p>
            <a:endParaRPr lang="nl-NL" dirty="0"/>
          </a:p>
          <a:p>
            <a:r>
              <a:rPr lang="nl-NL" dirty="0"/>
              <a:t>Wilt u sterke drank (slijterij) </a:t>
            </a:r>
            <a:r>
              <a:rPr lang="nl-NL" b="1" dirty="0"/>
              <a:t>verkopen</a:t>
            </a:r>
            <a:r>
              <a:rPr lang="nl-NL" dirty="0"/>
              <a:t> dan heeft u wel een </a:t>
            </a:r>
            <a:r>
              <a:rPr lang="nl-NL" b="1" dirty="0"/>
              <a:t>vergunning</a:t>
            </a:r>
            <a:r>
              <a:rPr lang="nl-NL" dirty="0"/>
              <a:t> nodig.</a:t>
            </a:r>
          </a:p>
        </p:txBody>
      </p:sp>
      <p:pic>
        <p:nvPicPr>
          <p:cNvPr id="4" name="Afbeelding 3">
            <a:extLst>
              <a:ext uri="{FF2B5EF4-FFF2-40B4-BE49-F238E27FC236}">
                <a16:creationId xmlns:a16="http://schemas.microsoft.com/office/drawing/2014/main" id="{CD0FE156-4014-451F-8740-9D09D109E7DF}"/>
              </a:ext>
            </a:extLst>
          </p:cNvPr>
          <p:cNvPicPr>
            <a:picLocks noChangeAspect="1"/>
          </p:cNvPicPr>
          <p:nvPr/>
        </p:nvPicPr>
        <p:blipFill>
          <a:blip r:embed="rId2"/>
          <a:stretch>
            <a:fillRect/>
          </a:stretch>
        </p:blipFill>
        <p:spPr>
          <a:xfrm>
            <a:off x="7116416" y="4367351"/>
            <a:ext cx="4747591" cy="2492485"/>
          </a:xfrm>
          <a:prstGeom prst="rect">
            <a:avLst/>
          </a:prstGeom>
        </p:spPr>
      </p:pic>
    </p:spTree>
    <p:extLst>
      <p:ext uri="{BB962C8B-B14F-4D97-AF65-F5344CB8AC3E}">
        <p14:creationId xmlns:p14="http://schemas.microsoft.com/office/powerpoint/2010/main" val="2316233216"/>
      </p:ext>
    </p:extLst>
  </p:cSld>
  <p:clrMapOvr>
    <a:masterClrMapping/>
  </p:clrMapOvr>
</p:sld>
</file>

<file path=ppt/theme/theme1.xml><?xml version="1.0" encoding="utf-8"?>
<a:theme xmlns:a="http://schemas.openxmlformats.org/drawingml/2006/main" name="Pakket">
  <a:themeElements>
    <a:clrScheme name="Pakket">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k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1" ma:contentTypeDescription="Een nieuw document maken." ma:contentTypeScope="" ma:versionID="dfa48d0b80627b54a8b979fae4f9a8d7">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5dd4998ae133c278813ac09079cff7e9"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82FE61-F1EF-4A84-B3DF-3F80F0ECEE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30ED75-9E71-4271-9D74-0F28D9457C5B}">
  <ds:schemaRefs>
    <ds:schemaRef ds:uri="http://schemas.microsoft.com/sharepoint/v3/contenttype/forms"/>
  </ds:schemaRefs>
</ds:datastoreItem>
</file>

<file path=customXml/itemProps3.xml><?xml version="1.0" encoding="utf-8"?>
<ds:datastoreItem xmlns:ds="http://schemas.openxmlformats.org/officeDocument/2006/customXml" ds:itemID="{6E79CBD9-CC01-4318-BF26-9EF22E6CDBB9}">
  <ds:schemaRefs>
    <ds:schemaRef ds:uri="http://purl.org/dc/elements/1.1/"/>
    <ds:schemaRef ds:uri="http://schemas.microsoft.com/office/2006/metadata/properties"/>
    <ds:schemaRef ds:uri="http://purl.org/dc/terms/"/>
    <ds:schemaRef ds:uri="bfe1b49f-1cd4-47d5-a3dc-4ad9ba0da7af"/>
    <ds:schemaRef ds:uri="c2e09757-d42c-4fcd-ae27-c71d4b25821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Pakket</Template>
  <TotalTime>52</TotalTime>
  <Words>434</Words>
  <Application>Microsoft Office PowerPoint</Application>
  <PresentationFormat>Breedbeeld</PresentationFormat>
  <Paragraphs>40</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Gill Sans MT</vt:lpstr>
      <vt:lpstr>Wingdings</vt:lpstr>
      <vt:lpstr>Pakket</vt:lpstr>
      <vt:lpstr>Drank en horecawet</vt:lpstr>
      <vt:lpstr>PowerPoint-presentatie</vt:lpstr>
      <vt:lpstr>Een restaurant is een toegevoegde waarde in een tuincentrum.</vt:lpstr>
      <vt:lpstr>Wat vindt jij?</vt:lpstr>
      <vt:lpstr>PowerPoint-presentatie</vt:lpstr>
      <vt:lpstr>Wat is de drank en horecawet?</vt:lpstr>
      <vt:lpstr>Welke regels? zijn van toepassing op ons?</vt:lpstr>
      <vt:lpstr>vervolg</vt:lpstr>
      <vt:lpstr>Alcohol verkoop</vt:lpstr>
      <vt:lpstr>Foodtrends 2022</vt:lpstr>
      <vt:lpstr>Hoe speelt jouw bedrijf hierop 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Drank en horecawet</dc:title>
  <dc:creator>Regien Mendel - ten Napel</dc:creator>
  <cp:lastModifiedBy>Regien Mendel - ten Napel</cp:lastModifiedBy>
  <cp:revision>9</cp:revision>
  <dcterms:created xsi:type="dcterms:W3CDTF">2022-01-23T14:14:52Z</dcterms:created>
  <dcterms:modified xsi:type="dcterms:W3CDTF">2022-01-23T15:07:24Z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